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8" r:id="rId10"/>
    <p:sldId id="269" r:id="rId11"/>
    <p:sldId id="264" r:id="rId12"/>
    <p:sldId id="265" r:id="rId13"/>
    <p:sldId id="267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/>
    <p:restoredTop sz="94682"/>
  </p:normalViewPr>
  <p:slideViewPr>
    <p:cSldViewPr snapToGrid="0">
      <p:cViewPr varScale="1">
        <p:scale>
          <a:sx n="111" d="100"/>
          <a:sy n="111" d="100"/>
        </p:scale>
        <p:origin x="6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11/5/25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11/5/25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11/5/25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11/5/25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0DC62-DB27-9682-C2BC-407FB0B0C9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 neural network model for fashion-</a:t>
            </a:r>
            <a:r>
              <a:rPr lang="en-US" sz="3600" dirty="0" err="1"/>
              <a:t>mnıst</a:t>
            </a:r>
            <a:r>
              <a:rPr lang="en-US" sz="3600" dirty="0"/>
              <a:t> </a:t>
            </a:r>
            <a:r>
              <a:rPr lang="en-US" sz="3600" dirty="0" err="1"/>
              <a:t>ımage</a:t>
            </a:r>
            <a:r>
              <a:rPr lang="en-US" sz="3600" dirty="0"/>
              <a:t> </a:t>
            </a:r>
            <a:r>
              <a:rPr lang="en-US" sz="3600" dirty="0" err="1"/>
              <a:t>classıfıcatıon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6B204F-52B0-24B8-F455-EE91B69860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174685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Name: Omer Faruk </a:t>
            </a:r>
            <a:r>
              <a:rPr lang="en-US" dirty="0" err="1"/>
              <a:t>coskun</a:t>
            </a:r>
            <a:endParaRPr lang="en-US" dirty="0"/>
          </a:p>
          <a:p>
            <a:r>
              <a:rPr lang="en-US" dirty="0"/>
              <a:t>Student </a:t>
            </a:r>
            <a:r>
              <a:rPr lang="en-US" dirty="0" err="1"/>
              <a:t>ıd</a:t>
            </a:r>
            <a:r>
              <a:rPr lang="en-US" dirty="0"/>
              <a:t>: P2756006</a:t>
            </a:r>
          </a:p>
          <a:p>
            <a:r>
              <a:rPr lang="en-US" dirty="0"/>
              <a:t>Course: ımat5235 – artificial neural networks</a:t>
            </a:r>
          </a:p>
          <a:p>
            <a:r>
              <a:rPr lang="en-US" dirty="0"/>
              <a:t>Date: 05/11/2025</a:t>
            </a:r>
          </a:p>
        </p:txBody>
      </p:sp>
    </p:spTree>
    <p:extLst>
      <p:ext uri="{BB962C8B-B14F-4D97-AF65-F5344CB8AC3E}">
        <p14:creationId xmlns:p14="http://schemas.microsoft.com/office/powerpoint/2010/main" val="2989026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5C1CF-30C6-01BF-D922-2BE99FC8C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Results/</a:t>
            </a:r>
            <a:r>
              <a:rPr lang="en-GB" sz="2400" dirty="0" err="1"/>
              <a:t>fındıngs</a:t>
            </a:r>
            <a:endParaRPr lang="en-GB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6EB0D-EC28-0CAE-1AA1-AF57BC730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2437514" cy="3450613"/>
          </a:xfrm>
        </p:spPr>
        <p:txBody>
          <a:bodyPr>
            <a:normAutofit/>
          </a:bodyPr>
          <a:lstStyle/>
          <a:p>
            <a:r>
              <a:rPr lang="en-GB" sz="1400" b="1" dirty="0"/>
              <a:t>CNN: </a:t>
            </a:r>
            <a:r>
              <a:rPr lang="en-GB" sz="1400" dirty="0"/>
              <a:t>Val </a:t>
            </a:r>
            <a:r>
              <a:rPr lang="en-GB" sz="1400" dirty="0" err="1"/>
              <a:t>acc</a:t>
            </a:r>
            <a:r>
              <a:rPr lang="en-GB" sz="1400" dirty="0"/>
              <a:t> tracks the train </a:t>
            </a:r>
            <a:r>
              <a:rPr lang="en-GB" sz="1400" dirty="0" err="1"/>
              <a:t>acc</a:t>
            </a:r>
            <a:r>
              <a:rPr lang="en-GB" sz="1400" dirty="0"/>
              <a:t> more closely.</a:t>
            </a:r>
          </a:p>
          <a:p>
            <a:r>
              <a:rPr lang="en-GB" sz="1400" dirty="0"/>
              <a:t>This suggests a well-regularized model that generalizes better.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AF559A8-6690-97E2-7117-A1721958F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094" y="2015732"/>
            <a:ext cx="7165760" cy="403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925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C63C853E-3842-4594-86A9-051FFAF4D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591CDC5-6B61-4116-B3B5-0FF42B6E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5B08984-5BEB-422F-A364-2B41E6A516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8F413B1-54E0-4B16-92AB-1CC5C7D645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F18827D-0B05-0985-46E0-64059FA895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13459" r="-1" b="-1"/>
          <a:stretch>
            <a:fillRect/>
          </a:stretch>
        </p:blipFill>
        <p:spPr>
          <a:xfrm>
            <a:off x="20" y="10"/>
            <a:ext cx="12191675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2E67E8BF-E4B2-4098-9FB3-9E400BD86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30686" y="4905349"/>
            <a:ext cx="5610646" cy="1450464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58CBDF-8CDD-5C7D-5558-E32795C66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2" y="5239131"/>
            <a:ext cx="5279490" cy="9600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E"/>
                </a:solidFill>
              </a:rPr>
              <a:t>Dıscussıon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781A10F-5DF6-4C9B-AE0B-5249E4399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4411" y="5073596"/>
            <a:ext cx="5283196" cy="0"/>
          </a:xfrm>
          <a:prstGeom prst="line">
            <a:avLst/>
          </a:prstGeom>
          <a:ln w="31750">
            <a:solidFill>
              <a:srgbClr val="FFA31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438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052C5-95F7-5DBA-1431-3EA6A306F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A2A994-0D96-5D26-BC38-24E0663BFA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400" b="1" dirty="0"/>
              <a:t>Key Findings:</a:t>
            </a:r>
          </a:p>
          <a:p>
            <a:pPr lvl="1"/>
            <a:r>
              <a:rPr lang="en-GB" sz="1400" b="1" dirty="0"/>
              <a:t>CNN</a:t>
            </a:r>
            <a:r>
              <a:rPr lang="en-GB" sz="1400" dirty="0"/>
              <a:t> (%91.73) significantly outperforms </a:t>
            </a:r>
            <a:r>
              <a:rPr lang="en-GB" sz="1400" b="1" dirty="0"/>
              <a:t>ANN</a:t>
            </a:r>
            <a:r>
              <a:rPr lang="en-GB" sz="1400" dirty="0"/>
              <a:t> (%86.73).</a:t>
            </a:r>
          </a:p>
          <a:p>
            <a:pPr lvl="1"/>
            <a:r>
              <a:rPr lang="en-GB" sz="1400" b="1" dirty="0"/>
              <a:t>CNN </a:t>
            </a:r>
            <a:r>
              <a:rPr lang="en-GB" sz="1400" dirty="0"/>
              <a:t>performs better on 8/10 classes (by per-class accuracy).</a:t>
            </a:r>
          </a:p>
          <a:p>
            <a:pPr lvl="1"/>
            <a:r>
              <a:rPr lang="en-GB" sz="1400" b="1" dirty="0"/>
              <a:t>Challenge: </a:t>
            </a:r>
            <a:r>
              <a:rPr lang="en-GB" sz="1400" dirty="0"/>
              <a:t>Both models faced with similar items.</a:t>
            </a:r>
          </a:p>
          <a:p>
            <a:pPr lvl="1"/>
            <a:r>
              <a:rPr lang="en-GB" sz="1400" b="1" dirty="0"/>
              <a:t>Analysis: </a:t>
            </a:r>
            <a:r>
              <a:rPr lang="en-GB" sz="1400" dirty="0"/>
              <a:t>The ANN (%58.4 on ‘Shirt’) fails because the lose of spatial data on Flatten layer. The CNN (%76.4 on ‘Shirt’) succeeded because Conv2d filter can learn to identify patterns.</a:t>
            </a:r>
          </a:p>
        </p:txBody>
      </p:sp>
    </p:spTree>
    <p:extLst>
      <p:ext uri="{BB962C8B-B14F-4D97-AF65-F5344CB8AC3E}">
        <p14:creationId xmlns:p14="http://schemas.microsoft.com/office/powerpoint/2010/main" val="2684631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3A909-9FB2-180C-47B4-32D6DF03B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855ED-DB14-81A3-5643-866A7D5390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400" b="1" dirty="0"/>
              <a:t>Result: </a:t>
            </a:r>
            <a:r>
              <a:rPr lang="en-GB" sz="1400" dirty="0"/>
              <a:t>CNN performed better than ANN.</a:t>
            </a:r>
          </a:p>
          <a:p>
            <a:pPr lvl="1"/>
            <a:r>
              <a:rPr lang="en-GB" sz="1400" dirty="0"/>
              <a:t>CNN (%91.73) &gt; ANN (%86.73).</a:t>
            </a:r>
          </a:p>
          <a:p>
            <a:r>
              <a:rPr lang="en-GB" sz="1400" b="1" dirty="0"/>
              <a:t>Key Innovation: </a:t>
            </a:r>
            <a:r>
              <a:rPr lang="en-GB" sz="1400" dirty="0"/>
              <a:t>Regularized both models successfully using dropout.</a:t>
            </a:r>
          </a:p>
          <a:p>
            <a:r>
              <a:rPr lang="en-GB" sz="1400" b="1" dirty="0"/>
              <a:t>Key Achievements: </a:t>
            </a:r>
            <a:r>
              <a:rPr lang="en-GB" sz="1400" dirty="0"/>
              <a:t>Implemented and critically compared bot CNN and ANN models successfully, achieving all coursework specifications.</a:t>
            </a:r>
          </a:p>
          <a:p>
            <a:r>
              <a:rPr lang="en-GB" sz="1400" b="1" dirty="0"/>
              <a:t>Key Learning: </a:t>
            </a:r>
            <a:r>
              <a:rPr lang="en-GB" sz="1400" dirty="0"/>
              <a:t>Learning the spatial hierarchies is clearly superior for CNN compared to the ANN’s vector-based approach for image tasks.</a:t>
            </a:r>
          </a:p>
        </p:txBody>
      </p:sp>
    </p:spTree>
    <p:extLst>
      <p:ext uri="{BB962C8B-B14F-4D97-AF65-F5344CB8AC3E}">
        <p14:creationId xmlns:p14="http://schemas.microsoft.com/office/powerpoint/2010/main" val="2293861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4F5E8-93B7-75B7-EA10-3C583B18F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8A61F-A2D9-F5B8-48EA-EB772BDEC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400" b="1" dirty="0"/>
              <a:t>Future Improvements:</a:t>
            </a:r>
          </a:p>
          <a:p>
            <a:pPr lvl="1"/>
            <a:r>
              <a:rPr lang="en-GB" sz="1400" b="1" dirty="0"/>
              <a:t>Data Augmentation: </a:t>
            </a:r>
            <a:r>
              <a:rPr lang="en-GB" sz="1400" dirty="0"/>
              <a:t>Implement </a:t>
            </a:r>
            <a:r>
              <a:rPr lang="en-GB" sz="1400" dirty="0" err="1"/>
              <a:t>RandomHorizontalFlip</a:t>
            </a:r>
            <a:r>
              <a:rPr lang="en-GB" sz="1400" dirty="0"/>
              <a:t> and </a:t>
            </a:r>
            <a:r>
              <a:rPr lang="en-GB" sz="1400" dirty="0" err="1"/>
              <a:t>RandomRotation</a:t>
            </a:r>
            <a:r>
              <a:rPr lang="en-GB" sz="1400" dirty="0"/>
              <a:t> to improve the ‘Shirt’ class accuracy and reduce overfitting. </a:t>
            </a:r>
          </a:p>
          <a:p>
            <a:pPr lvl="1"/>
            <a:r>
              <a:rPr lang="en-GB" sz="1400" b="1" dirty="0"/>
              <a:t>Architecture: </a:t>
            </a:r>
            <a:r>
              <a:rPr lang="en-GB" sz="1400" dirty="0"/>
              <a:t>Experiment with a deeper CNN.</a:t>
            </a:r>
            <a:endParaRPr lang="en-GB" sz="1400" b="1" dirty="0"/>
          </a:p>
          <a:p>
            <a:pPr marL="457200" lvl="1" indent="0">
              <a:buNone/>
            </a:pPr>
            <a:endParaRPr lang="en-GB" sz="1400" b="1" dirty="0"/>
          </a:p>
        </p:txBody>
      </p:sp>
    </p:spTree>
    <p:extLst>
      <p:ext uri="{BB962C8B-B14F-4D97-AF65-F5344CB8AC3E}">
        <p14:creationId xmlns:p14="http://schemas.microsoft.com/office/powerpoint/2010/main" val="3745569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Question mark against red wall">
            <a:extLst>
              <a:ext uri="{FF2B5EF4-FFF2-40B4-BE49-F238E27FC236}">
                <a16:creationId xmlns:a16="http://schemas.microsoft.com/office/drawing/2014/main" id="{9B389624-0332-71E7-0A3E-91E746AF7F3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grayscl/>
          </a:blip>
          <a:srcRect r="-1" b="7022"/>
          <a:stretch>
            <a:fillRect/>
          </a:stretch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18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20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3806CB-BA78-A8A5-2390-68B724B946D7}"/>
              </a:ext>
            </a:extLst>
          </p:cNvPr>
          <p:cNvSpPr txBox="1"/>
          <p:nvPr/>
        </p:nvSpPr>
        <p:spPr>
          <a:xfrm>
            <a:off x="4976636" y="1193800"/>
            <a:ext cx="6085091" cy="469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Q&amp;A?</a:t>
            </a:r>
          </a:p>
        </p:txBody>
      </p:sp>
      <p:sp>
        <p:nvSpPr>
          <p:cNvPr id="26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9169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B1986-E1B3-7C64-0EAD-7106E985A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400" noProof="1"/>
              <a:t>Introductıon</a:t>
            </a:r>
            <a:endParaRPr lang="en-GB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CEF71-4C44-C720-3E5E-9665B966A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400" b="1" dirty="0"/>
              <a:t>Problem:</a:t>
            </a:r>
          </a:p>
          <a:p>
            <a:pPr lvl="1"/>
            <a:r>
              <a:rPr lang="en-GB" sz="1400" dirty="0"/>
              <a:t>Each 28x28 greyscale image (Fashion-MNIST set) must be correctly assigned to one of 10 different clothing categories.</a:t>
            </a:r>
          </a:p>
          <a:p>
            <a:pPr lvl="1"/>
            <a:r>
              <a:rPr lang="en-GB" sz="1400" dirty="0"/>
              <a:t>This involves critically comparing the performance of two different neural network architectures.</a:t>
            </a:r>
          </a:p>
          <a:p>
            <a:r>
              <a:rPr lang="en-GB" sz="1400" b="1" dirty="0"/>
              <a:t>Approach:</a:t>
            </a:r>
          </a:p>
          <a:p>
            <a:pPr lvl="1"/>
            <a:r>
              <a:rPr lang="en-GB" sz="1400" dirty="0"/>
              <a:t>Implemented two different models:</a:t>
            </a:r>
          </a:p>
          <a:p>
            <a:pPr lvl="2">
              <a:buFont typeface="+mj-lt"/>
              <a:buAutoNum type="arabicPeriod"/>
            </a:pPr>
            <a:r>
              <a:rPr lang="en-GB" sz="1400" dirty="0"/>
              <a:t>A baseline ANN (Artificial Neural Network).</a:t>
            </a:r>
          </a:p>
          <a:p>
            <a:pPr lvl="2">
              <a:buFont typeface="+mj-lt"/>
              <a:buAutoNum type="arabicPeriod"/>
            </a:pPr>
            <a:r>
              <a:rPr lang="en-GB" sz="1400" dirty="0"/>
              <a:t>A more complex CNN (Convolutional Neural Network).</a:t>
            </a:r>
          </a:p>
          <a:p>
            <a:pPr lvl="1"/>
            <a:r>
              <a:rPr lang="en-GB" sz="1400" dirty="0"/>
              <a:t>Used </a:t>
            </a:r>
            <a:r>
              <a:rPr lang="en-GB" sz="1400" dirty="0" err="1"/>
              <a:t>PyTorch</a:t>
            </a:r>
            <a:r>
              <a:rPr lang="en-GB" sz="1400" dirty="0"/>
              <a:t> to build the system within the Google Colab.</a:t>
            </a:r>
          </a:p>
        </p:txBody>
      </p:sp>
    </p:spTree>
    <p:extLst>
      <p:ext uri="{BB962C8B-B14F-4D97-AF65-F5344CB8AC3E}">
        <p14:creationId xmlns:p14="http://schemas.microsoft.com/office/powerpoint/2010/main" val="3905355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48BDE-3726-66B3-BF3F-6C99FB58D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Objective/goals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CC13E-E73E-65E6-60A1-0B13004E1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400" b="1" dirty="0"/>
              <a:t>Load &amp; Pre-process: </a:t>
            </a:r>
            <a:r>
              <a:rPr lang="en-GB" sz="1400" dirty="0"/>
              <a:t>Loading the dataset, normalizing the pixel values, and split data into </a:t>
            </a:r>
            <a:r>
              <a:rPr lang="en-GB" sz="1400" b="1" dirty="0"/>
              <a:t>Training, Validation, and Test </a:t>
            </a:r>
            <a:r>
              <a:rPr lang="en-GB" sz="1400" dirty="0"/>
              <a:t>sets.</a:t>
            </a:r>
          </a:p>
          <a:p>
            <a:r>
              <a:rPr lang="en-GB" sz="1400" b="1" dirty="0"/>
              <a:t>Implement:</a:t>
            </a:r>
            <a:r>
              <a:rPr lang="en-GB" sz="1400" dirty="0"/>
              <a:t> ANN and CNN both models built by using scratch </a:t>
            </a:r>
            <a:r>
              <a:rPr lang="en-GB" sz="1400" dirty="0" err="1"/>
              <a:t>nn.Module</a:t>
            </a:r>
            <a:r>
              <a:rPr lang="en-GB" sz="1400" dirty="0"/>
              <a:t>.</a:t>
            </a:r>
          </a:p>
          <a:p>
            <a:r>
              <a:rPr lang="en-GB" sz="1400" b="1" dirty="0"/>
              <a:t>Train &amp; Evaluate: </a:t>
            </a:r>
            <a:r>
              <a:rPr lang="en-GB" sz="1400" dirty="0"/>
              <a:t>Test Accuracy and Confusion Matrices used to train both models and measure the performance.</a:t>
            </a:r>
          </a:p>
          <a:p>
            <a:r>
              <a:rPr lang="en-GB" sz="1400" b="1" dirty="0"/>
              <a:t>Analyse: </a:t>
            </a:r>
            <a:r>
              <a:rPr lang="en-GB" sz="1400" dirty="0"/>
              <a:t>Focusing onto the confusion between the similar classes and critically compare the the results. (e.g., Coat vs. Shirt).</a:t>
            </a:r>
          </a:p>
          <a:p>
            <a:r>
              <a:rPr lang="en-GB" sz="1400" b="1" dirty="0"/>
              <a:t>Improvements: </a:t>
            </a:r>
            <a:r>
              <a:rPr lang="en-GB" sz="1400" dirty="0"/>
              <a:t>Suggesting improvements (dropout, augmentation).</a:t>
            </a:r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508824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C93F4-E112-1C28-5065-47486C851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24219D-61DE-7783-D92F-147623182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400" b="1" dirty="0"/>
              <a:t>The Data Pipeline</a:t>
            </a:r>
          </a:p>
          <a:p>
            <a:pPr lvl="1">
              <a:buFont typeface="+mj-lt"/>
              <a:buAutoNum type="arabicPeriod"/>
            </a:pPr>
            <a:r>
              <a:rPr lang="en-GB" sz="1400" b="1" dirty="0"/>
              <a:t>Load: </a:t>
            </a:r>
            <a:r>
              <a:rPr lang="en-GB" sz="1400" dirty="0" err="1"/>
              <a:t>torchvision.datasets.FashionMNIST</a:t>
            </a:r>
            <a:r>
              <a:rPr lang="en-GB" sz="1400" dirty="0"/>
              <a:t>.</a:t>
            </a:r>
          </a:p>
          <a:p>
            <a:pPr lvl="1">
              <a:buFont typeface="+mj-lt"/>
              <a:buAutoNum type="arabicPeriod"/>
            </a:pPr>
            <a:r>
              <a:rPr lang="en-GB" sz="1400" b="1" dirty="0"/>
              <a:t>Transform:</a:t>
            </a:r>
          </a:p>
          <a:p>
            <a:pPr lvl="2">
              <a:buFont typeface="+mj-lt"/>
              <a:buAutoNum type="arabicPeriod"/>
            </a:pPr>
            <a:r>
              <a:rPr lang="en-GB" sz="1200" b="1" dirty="0" err="1"/>
              <a:t>ToTensor</a:t>
            </a:r>
            <a:r>
              <a:rPr lang="en-GB" sz="1200" b="1" dirty="0"/>
              <a:t>(): </a:t>
            </a:r>
            <a:r>
              <a:rPr lang="en-GB" sz="1200" dirty="0"/>
              <a:t>It converts images to the tensors.</a:t>
            </a:r>
          </a:p>
          <a:p>
            <a:pPr lvl="2">
              <a:buFont typeface="+mj-lt"/>
              <a:buAutoNum type="arabicPeriod"/>
            </a:pPr>
            <a:r>
              <a:rPr lang="en-GB" sz="1200" b="1" dirty="0"/>
              <a:t>Normalize((0.5,), (0.5,)): </a:t>
            </a:r>
            <a:r>
              <a:rPr lang="en-GB" sz="1200" dirty="0"/>
              <a:t>Scales pixels to [-1,1] range for more stable training.</a:t>
            </a:r>
            <a:endParaRPr lang="en-GB" sz="1200" b="1" dirty="0"/>
          </a:p>
          <a:p>
            <a:pPr lvl="1">
              <a:buFont typeface="+mj-lt"/>
              <a:buAutoNum type="arabicPeriod"/>
            </a:pPr>
            <a:r>
              <a:rPr lang="en-GB" sz="1400" b="1" dirty="0"/>
              <a:t>Split (Validation):</a:t>
            </a:r>
          </a:p>
          <a:p>
            <a:pPr lvl="2">
              <a:buFont typeface="+mj-lt"/>
              <a:buAutoNum type="arabicPeriod"/>
            </a:pPr>
            <a:r>
              <a:rPr lang="en-GB" sz="1400" dirty="0"/>
              <a:t>Total of 60.000 training images were split (%90,%10) into:</a:t>
            </a:r>
          </a:p>
          <a:p>
            <a:pPr lvl="3">
              <a:buFont typeface="+mj-lt"/>
              <a:buAutoNum type="arabicPeriod"/>
            </a:pPr>
            <a:r>
              <a:rPr lang="en-GB" dirty="0"/>
              <a:t>Training image (54.000) and Validation images (6.000 – used to monitor overfitting).</a:t>
            </a:r>
          </a:p>
          <a:p>
            <a:pPr lvl="3">
              <a:buFont typeface="+mj-lt"/>
              <a:buAutoNum type="arabicPeriod"/>
            </a:pPr>
            <a:r>
              <a:rPr lang="en-GB" dirty="0"/>
              <a:t>10.000 test images.</a:t>
            </a:r>
          </a:p>
          <a:p>
            <a:pPr lvl="1">
              <a:buFont typeface="+mj-lt"/>
              <a:buAutoNum type="arabicPeriod"/>
            </a:pPr>
            <a:r>
              <a:rPr lang="en-GB" sz="1400" b="1" dirty="0"/>
              <a:t>Batch: </a:t>
            </a:r>
            <a:r>
              <a:rPr lang="en-GB" sz="1400" dirty="0" err="1"/>
              <a:t>DataLoader</a:t>
            </a:r>
            <a:r>
              <a:rPr lang="en-GB" sz="1400" dirty="0"/>
              <a:t> was used for all sets and used 64 Batch Size.</a:t>
            </a:r>
            <a:endParaRPr lang="en-GB" sz="1400" b="1" dirty="0"/>
          </a:p>
        </p:txBody>
      </p:sp>
    </p:spTree>
    <p:extLst>
      <p:ext uri="{BB962C8B-B14F-4D97-AF65-F5344CB8AC3E}">
        <p14:creationId xmlns:p14="http://schemas.microsoft.com/office/powerpoint/2010/main" val="1401158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528531-37C6-B2A2-D890-10FDBEB2F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A training model Diagram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diagram of a training model&#10;&#10;AI-generated content may be incorrect.">
            <a:extLst>
              <a:ext uri="{FF2B5EF4-FFF2-40B4-BE49-F238E27FC236}">
                <a16:creationId xmlns:a16="http://schemas.microsoft.com/office/drawing/2014/main" id="{C34ADA54-937B-4E58-1BA8-F1809C2F8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002" y="0"/>
            <a:ext cx="4491850" cy="611504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6769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A840D-E9FB-F6F9-EE3C-4D3614D95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Data/materials/Input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9ACC2-F91D-C065-82D0-E23DC2137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400" b="1" dirty="0"/>
              <a:t>Type: </a:t>
            </a:r>
            <a:r>
              <a:rPr lang="en-GB" sz="1400" dirty="0"/>
              <a:t>28x28 pixels grayscale images.</a:t>
            </a:r>
          </a:p>
          <a:p>
            <a:r>
              <a:rPr lang="en-GB" sz="1400" b="1" dirty="0"/>
              <a:t>Size: </a:t>
            </a:r>
            <a:r>
              <a:rPr lang="en-GB" sz="1400" dirty="0"/>
              <a:t>10.000 test and 60.000 training images.</a:t>
            </a:r>
          </a:p>
          <a:p>
            <a:r>
              <a:rPr lang="en-GB" sz="1400" b="1" dirty="0"/>
              <a:t>Classes (10):</a:t>
            </a:r>
          </a:p>
          <a:p>
            <a:pPr lvl="1"/>
            <a:r>
              <a:rPr lang="en-GB" sz="1400" dirty="0"/>
              <a:t>Sandal, Shirt, Sneaker, Bag, Ankle boot</a:t>
            </a:r>
          </a:p>
          <a:p>
            <a:pPr lvl="1"/>
            <a:r>
              <a:rPr lang="en-GB" sz="1400" dirty="0"/>
              <a:t>T-shirt/top, Trouser, Pullover, Dress, Coat</a:t>
            </a:r>
            <a:endParaRPr lang="en-GB" sz="1200" b="1" dirty="0"/>
          </a:p>
          <a:p>
            <a:r>
              <a:rPr lang="en-GB" sz="1400" b="1" dirty="0"/>
              <a:t>Challenge: </a:t>
            </a:r>
            <a:r>
              <a:rPr lang="en-GB" sz="1400" dirty="0"/>
              <a:t>There is high visual similarity between certain classes. (e.g. Coat and Shirt).</a:t>
            </a:r>
          </a:p>
          <a:p>
            <a:r>
              <a:rPr lang="en-GB" sz="1400" b="1" dirty="0"/>
              <a:t>Normalization: </a:t>
            </a:r>
            <a:r>
              <a:rPr lang="en-GB" sz="1400" dirty="0"/>
              <a:t>(0.5, 0.5).</a:t>
            </a:r>
          </a:p>
        </p:txBody>
      </p:sp>
    </p:spTree>
    <p:extLst>
      <p:ext uri="{BB962C8B-B14F-4D97-AF65-F5344CB8AC3E}">
        <p14:creationId xmlns:p14="http://schemas.microsoft.com/office/powerpoint/2010/main" val="3085495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770C-2BD9-081B-048B-03EFBF8E0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822" y="804520"/>
            <a:ext cx="9603275" cy="1049235"/>
          </a:xfrm>
        </p:spPr>
        <p:txBody>
          <a:bodyPr>
            <a:normAutofit/>
          </a:bodyPr>
          <a:lstStyle/>
          <a:p>
            <a:r>
              <a:rPr lang="en-GB" sz="2400" dirty="0"/>
              <a:t>Implementation/process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A3B24-A596-7135-762E-0602CB444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22" y="2268862"/>
            <a:ext cx="3413204" cy="3450613"/>
          </a:xfrm>
        </p:spPr>
        <p:txBody>
          <a:bodyPr/>
          <a:lstStyle/>
          <a:p>
            <a:r>
              <a:rPr lang="en-GB" sz="1400" b="1" dirty="0"/>
              <a:t>ANN:</a:t>
            </a:r>
          </a:p>
          <a:p>
            <a:pPr lvl="1"/>
            <a:r>
              <a:rPr lang="en-GB" sz="1400" dirty="0"/>
              <a:t>Flatten layer (784 units)</a:t>
            </a:r>
          </a:p>
          <a:p>
            <a:pPr lvl="1"/>
            <a:r>
              <a:rPr lang="en-GB" sz="1400" dirty="0"/>
              <a:t>Linear (256 units + </a:t>
            </a:r>
            <a:r>
              <a:rPr lang="en-GB" sz="1400" dirty="0" err="1"/>
              <a:t>ReLU</a:t>
            </a:r>
            <a:r>
              <a:rPr lang="en-GB" sz="1400" dirty="0"/>
              <a:t>)</a:t>
            </a:r>
          </a:p>
          <a:p>
            <a:pPr lvl="1"/>
            <a:r>
              <a:rPr lang="en-GB" sz="1400" dirty="0"/>
              <a:t>Dropout (p=0.5)</a:t>
            </a:r>
          </a:p>
          <a:p>
            <a:pPr lvl="1"/>
            <a:r>
              <a:rPr lang="en-GB" sz="1400" dirty="0"/>
              <a:t>Linear (128 units + </a:t>
            </a:r>
            <a:r>
              <a:rPr lang="en-GB" sz="1400" dirty="0" err="1"/>
              <a:t>ReLU</a:t>
            </a:r>
            <a:r>
              <a:rPr lang="en-GB" sz="1400" dirty="0"/>
              <a:t>)</a:t>
            </a:r>
          </a:p>
          <a:p>
            <a:pPr lvl="1"/>
            <a:r>
              <a:rPr lang="en-GB" sz="1400" dirty="0"/>
              <a:t>Dropout (p=0.5)</a:t>
            </a:r>
          </a:p>
          <a:p>
            <a:pPr lvl="1"/>
            <a:r>
              <a:rPr lang="en-GB" sz="1400" dirty="0"/>
              <a:t>Linear (10 units)</a:t>
            </a:r>
            <a:r>
              <a:rPr lang="en-GB" dirty="0"/>
              <a:t>	</a:t>
            </a:r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B6CDCE8-2927-DBDD-8947-33242ECF2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6026" y="1331089"/>
            <a:ext cx="8545974" cy="4814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339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CB24A-208C-13E9-D4FE-AA6800751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310" y="711842"/>
            <a:ext cx="9603275" cy="1049235"/>
          </a:xfrm>
        </p:spPr>
        <p:txBody>
          <a:bodyPr>
            <a:normAutofit/>
          </a:bodyPr>
          <a:lstStyle/>
          <a:p>
            <a:r>
              <a:rPr lang="en-GB" sz="2400" dirty="0"/>
              <a:t>Implementation/process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45425-857C-8791-E1B9-CBF3CBC07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310" y="2274017"/>
            <a:ext cx="3407417" cy="3450613"/>
          </a:xfrm>
        </p:spPr>
        <p:txBody>
          <a:bodyPr>
            <a:normAutofit/>
          </a:bodyPr>
          <a:lstStyle/>
          <a:p>
            <a:r>
              <a:rPr lang="en-GB" sz="1400" b="1" dirty="0"/>
              <a:t>CNN:</a:t>
            </a:r>
          </a:p>
          <a:p>
            <a:pPr lvl="1"/>
            <a:r>
              <a:rPr lang="en-GB" sz="1400" dirty="0"/>
              <a:t>Conv2d (32 filters) + MaxPool2d + </a:t>
            </a:r>
            <a:r>
              <a:rPr lang="en-GB" sz="1400" dirty="0" err="1"/>
              <a:t>ReLU</a:t>
            </a:r>
            <a:endParaRPr lang="en-GB" sz="1400" dirty="0"/>
          </a:p>
          <a:p>
            <a:pPr lvl="1"/>
            <a:r>
              <a:rPr lang="en-GB" sz="1400" dirty="0"/>
              <a:t>Conv2d (64 filters) + MaxPool2d + </a:t>
            </a:r>
            <a:r>
              <a:rPr lang="en-GB" sz="1400" dirty="0" err="1"/>
              <a:t>ReLU</a:t>
            </a:r>
            <a:endParaRPr lang="en-GB" sz="1400" dirty="0"/>
          </a:p>
          <a:p>
            <a:pPr lvl="1"/>
            <a:r>
              <a:rPr lang="en-GB" sz="1400" dirty="0"/>
              <a:t>Flatten Layer</a:t>
            </a:r>
          </a:p>
          <a:p>
            <a:pPr lvl="1"/>
            <a:r>
              <a:rPr lang="en-GB" sz="1400" dirty="0"/>
              <a:t>Linear (128 units) + </a:t>
            </a:r>
            <a:r>
              <a:rPr lang="en-GB" sz="1400" dirty="0" err="1"/>
              <a:t>ReLU</a:t>
            </a:r>
            <a:endParaRPr lang="en-GB" sz="1400" dirty="0"/>
          </a:p>
          <a:p>
            <a:pPr lvl="1"/>
            <a:r>
              <a:rPr lang="en-GB" sz="1400" dirty="0"/>
              <a:t>Dropout (p=0.5)</a:t>
            </a:r>
          </a:p>
          <a:p>
            <a:pPr lvl="1"/>
            <a:r>
              <a:rPr lang="en-GB" sz="1400" dirty="0"/>
              <a:t>Linear (10 units)</a:t>
            </a:r>
          </a:p>
        </p:txBody>
      </p:sp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D020026-81B1-71C5-BD28-31EEAE754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728" y="1238491"/>
            <a:ext cx="8592272" cy="490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980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8C896D0B-8EB1-B7F8-BB9E-C446FFA49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GB" sz="2400" dirty="0"/>
              <a:t>Results/</a:t>
            </a:r>
            <a:r>
              <a:rPr lang="en-GB" sz="2400" dirty="0" err="1"/>
              <a:t>fındıngs</a:t>
            </a:r>
            <a:endParaRPr lang="en-GB" sz="2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659FC-55C0-BCB0-7527-B9B9F2036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1650434" cy="3450613"/>
          </a:xfrm>
        </p:spPr>
        <p:txBody>
          <a:bodyPr>
            <a:normAutofit/>
          </a:bodyPr>
          <a:lstStyle/>
          <a:p>
            <a:r>
              <a:rPr lang="en-GB" sz="1400" b="1" dirty="0"/>
              <a:t>ANN: </a:t>
            </a:r>
            <a:r>
              <a:rPr lang="en-GB" sz="1400" dirty="0"/>
              <a:t>Validation accuracy around epoch 7, demonstrating the signs of overfitting.</a:t>
            </a:r>
            <a:endParaRPr lang="en-GB" sz="1400" b="1" dirty="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BBEA4ED-023F-4817-01D9-69C09C5D9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9835" y="1947539"/>
            <a:ext cx="7200584" cy="410594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704394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256</TotalTime>
  <Words>672</Words>
  <Application>Microsoft Macintosh PowerPoint</Application>
  <PresentationFormat>Widescreen</PresentationFormat>
  <Paragraphs>79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Gill Sans MT</vt:lpstr>
      <vt:lpstr>Gallery</vt:lpstr>
      <vt:lpstr>A neural network model for fashion-mnıst ımage classıfıcatıon</vt:lpstr>
      <vt:lpstr>Introductıon</vt:lpstr>
      <vt:lpstr>Objective/goals</vt:lpstr>
      <vt:lpstr>Methodology</vt:lpstr>
      <vt:lpstr>A training model Diagram</vt:lpstr>
      <vt:lpstr>Data/materials/Input</vt:lpstr>
      <vt:lpstr>Implementation/process</vt:lpstr>
      <vt:lpstr>Implementation/process</vt:lpstr>
      <vt:lpstr>Results/fındıngs</vt:lpstr>
      <vt:lpstr>Results/fındıngs</vt:lpstr>
      <vt:lpstr>Dıscussıon</vt:lpstr>
      <vt:lpstr>discussion</vt:lpstr>
      <vt:lpstr>Conclusion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Ömer Faruk Coşkun</dc:creator>
  <cp:lastModifiedBy>Ömer Faruk Coşkun</cp:lastModifiedBy>
  <cp:revision>2</cp:revision>
  <dcterms:created xsi:type="dcterms:W3CDTF">2025-11-05T09:43:57Z</dcterms:created>
  <dcterms:modified xsi:type="dcterms:W3CDTF">2025-11-05T14:00:27Z</dcterms:modified>
</cp:coreProperties>
</file>

<file path=docProps/thumbnail.jpeg>
</file>